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79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4" d="100"/>
          <a:sy n="64" d="100"/>
        </p:scale>
        <p:origin x="96" y="11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4D05C-4BFF-4536-93A0-6F4AF4C0C8B9}" type="datetimeFigureOut">
              <a:rPr lang="ru-KZ" smtClean="0"/>
              <a:t>01/15/2023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E48DE-2195-42F3-BDA0-1BC530F2071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050882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4D05C-4BFF-4536-93A0-6F4AF4C0C8B9}" type="datetimeFigureOut">
              <a:rPr lang="ru-KZ" smtClean="0"/>
              <a:t>01/15/2023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E48DE-2195-42F3-BDA0-1BC530F2071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754944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4D05C-4BFF-4536-93A0-6F4AF4C0C8B9}" type="datetimeFigureOut">
              <a:rPr lang="ru-KZ" smtClean="0"/>
              <a:t>01/15/2023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E48DE-2195-42F3-BDA0-1BC530F2071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0295287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4D05C-4BFF-4536-93A0-6F4AF4C0C8B9}" type="datetimeFigureOut">
              <a:rPr lang="ru-KZ" smtClean="0"/>
              <a:t>01/15/2023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E48DE-2195-42F3-BDA0-1BC530F2071D}" type="slidenum">
              <a:rPr lang="ru-KZ" smtClean="0"/>
              <a:t>‹#›</a:t>
            </a:fld>
            <a:endParaRPr lang="ru-KZ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283695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4D05C-4BFF-4536-93A0-6F4AF4C0C8B9}" type="datetimeFigureOut">
              <a:rPr lang="ru-KZ" smtClean="0"/>
              <a:t>01/15/2023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E48DE-2195-42F3-BDA0-1BC530F2071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5404429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4D05C-4BFF-4536-93A0-6F4AF4C0C8B9}" type="datetimeFigureOut">
              <a:rPr lang="ru-KZ" smtClean="0"/>
              <a:t>01/15/2023</a:t>
            </a:fld>
            <a:endParaRPr lang="ru-K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E48DE-2195-42F3-BDA0-1BC530F2071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2491768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4D05C-4BFF-4536-93A0-6F4AF4C0C8B9}" type="datetimeFigureOut">
              <a:rPr lang="ru-KZ" smtClean="0"/>
              <a:t>01/15/2023</a:t>
            </a:fld>
            <a:endParaRPr lang="ru-K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E48DE-2195-42F3-BDA0-1BC530F2071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6569169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4D05C-4BFF-4536-93A0-6F4AF4C0C8B9}" type="datetimeFigureOut">
              <a:rPr lang="ru-KZ" smtClean="0"/>
              <a:t>01/15/2023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E48DE-2195-42F3-BDA0-1BC530F2071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7928683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4D05C-4BFF-4536-93A0-6F4AF4C0C8B9}" type="datetimeFigureOut">
              <a:rPr lang="ru-KZ" smtClean="0"/>
              <a:t>01/15/2023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E48DE-2195-42F3-BDA0-1BC530F2071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062133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4D05C-4BFF-4536-93A0-6F4AF4C0C8B9}" type="datetimeFigureOut">
              <a:rPr lang="ru-KZ" smtClean="0"/>
              <a:t>01/15/2023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E48DE-2195-42F3-BDA0-1BC530F2071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444191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4D05C-4BFF-4536-93A0-6F4AF4C0C8B9}" type="datetimeFigureOut">
              <a:rPr lang="ru-KZ" smtClean="0"/>
              <a:t>01/15/2023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E48DE-2195-42F3-BDA0-1BC530F2071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209794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4D05C-4BFF-4536-93A0-6F4AF4C0C8B9}" type="datetimeFigureOut">
              <a:rPr lang="ru-KZ" smtClean="0"/>
              <a:t>01/15/2023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E48DE-2195-42F3-BDA0-1BC530F2071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454362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4D05C-4BFF-4536-93A0-6F4AF4C0C8B9}" type="datetimeFigureOut">
              <a:rPr lang="ru-KZ" smtClean="0"/>
              <a:t>01/15/2023</a:t>
            </a:fld>
            <a:endParaRPr lang="ru-K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E48DE-2195-42F3-BDA0-1BC530F2071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095056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4D05C-4BFF-4536-93A0-6F4AF4C0C8B9}" type="datetimeFigureOut">
              <a:rPr lang="ru-KZ" smtClean="0"/>
              <a:t>01/15/2023</a:t>
            </a:fld>
            <a:endParaRPr lang="ru-KZ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E48DE-2195-42F3-BDA0-1BC530F2071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24746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4D05C-4BFF-4536-93A0-6F4AF4C0C8B9}" type="datetimeFigureOut">
              <a:rPr lang="ru-KZ" smtClean="0"/>
              <a:t>01/15/2023</a:t>
            </a:fld>
            <a:endParaRPr lang="ru-KZ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E48DE-2195-42F3-BDA0-1BC530F2071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674153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4D05C-4BFF-4536-93A0-6F4AF4C0C8B9}" type="datetimeFigureOut">
              <a:rPr lang="ru-KZ" smtClean="0"/>
              <a:t>01/15/2023</a:t>
            </a:fld>
            <a:endParaRPr lang="ru-KZ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E48DE-2195-42F3-BDA0-1BC530F2071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865070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4D05C-4BFF-4536-93A0-6F4AF4C0C8B9}" type="datetimeFigureOut">
              <a:rPr lang="ru-KZ" smtClean="0"/>
              <a:t>01/15/2023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E48DE-2195-42F3-BDA0-1BC530F2071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442460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9994D05C-4BFF-4536-93A0-6F4AF4C0C8B9}" type="datetimeFigureOut">
              <a:rPr lang="ru-KZ" smtClean="0"/>
              <a:t>01/15/2023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4E48DE-2195-42F3-BDA0-1BC530F2071D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94398480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C82C4A-0A99-4225-9EC5-E2B43820FA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2624667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92D050"/>
                </a:solidFill>
              </a:rPr>
              <a:t>Решение сетевых проблем</a:t>
            </a:r>
            <a:endParaRPr lang="ru-KZ" dirty="0">
              <a:solidFill>
                <a:srgbClr val="92D05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6D3F63A-87E8-43B7-80B4-5C58A81B15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>
                <a:solidFill>
                  <a:srgbClr val="FFC000"/>
                </a:solidFill>
              </a:rPr>
              <a:t>Лекция </a:t>
            </a:r>
            <a:r>
              <a:rPr lang="en-US" dirty="0">
                <a:solidFill>
                  <a:srgbClr val="FFC000"/>
                </a:solidFill>
              </a:rPr>
              <a:t>9</a:t>
            </a:r>
            <a:endParaRPr lang="ru-KZ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63005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653835-DE60-4EE4-9561-646EC9FE0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92D050"/>
                </a:solidFill>
              </a:rPr>
              <a:t>Команды верификации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3D0C9874-F1FD-4DE4-9059-9E543A9BA3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0387" y="2014152"/>
            <a:ext cx="7391401" cy="2697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4464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FCEFA6-BC90-4B24-95EB-171CB04295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CDP Cisco Discovery Protocol</a:t>
            </a:r>
            <a:endParaRPr lang="ru-KZ" dirty="0">
              <a:solidFill>
                <a:srgbClr val="92D050"/>
              </a:solidFill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006FB0AA-8EF9-4068-9364-9A5B41D0D8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Cisco Discovery Protocol (CDP) </a:t>
            </a:r>
            <a:r>
              <a:rPr lang="kk-KZ" dirty="0"/>
              <a:t>– это проприетарный протокол </a:t>
            </a:r>
            <a:r>
              <a:rPr lang="en-US" dirty="0"/>
              <a:t>Cisco </a:t>
            </a:r>
            <a:r>
              <a:rPr lang="kk-KZ" dirty="0"/>
              <a:t>Уровня </a:t>
            </a:r>
            <a:r>
              <a:rPr lang="ru-RU" dirty="0"/>
              <a:t>2</a:t>
            </a:r>
          </a:p>
          <a:p>
            <a:r>
              <a:rPr lang="ru-RU" dirty="0"/>
              <a:t>Он используется для передачи информации другим соединенным напрямую </a:t>
            </a:r>
            <a:r>
              <a:rPr lang="en-US" dirty="0"/>
              <a:t>Cisco </a:t>
            </a:r>
            <a:r>
              <a:rPr lang="kk-KZ" dirty="0"/>
              <a:t>устройствам</a:t>
            </a:r>
            <a:r>
              <a:rPr lang="ru-RU" dirty="0"/>
              <a:t>, такой как версия операционной системы и </a:t>
            </a:r>
            <a:r>
              <a:rPr lang="en-US" dirty="0"/>
              <a:t>IP </a:t>
            </a:r>
            <a:r>
              <a:rPr lang="kk-KZ" dirty="0"/>
              <a:t>адрес</a:t>
            </a:r>
          </a:p>
          <a:p>
            <a:r>
              <a:rPr lang="kk-KZ" dirty="0"/>
              <a:t>Это помогает в решении проблем</a:t>
            </a:r>
            <a:r>
              <a:rPr lang="ru-RU" dirty="0"/>
              <a:t>, позволяя администраторам определять, как устройства </a:t>
            </a:r>
            <a:r>
              <a:rPr lang="en-US" dirty="0"/>
              <a:t>Cisco </a:t>
            </a:r>
            <a:r>
              <a:rPr lang="kk-KZ" dirty="0"/>
              <a:t>соединены друг с другом</a:t>
            </a:r>
          </a:p>
          <a:p>
            <a:r>
              <a:rPr lang="kk-KZ" dirty="0"/>
              <a:t>По умолчанию он доступен на большинстве </a:t>
            </a:r>
            <a:r>
              <a:rPr lang="en-US" dirty="0"/>
              <a:t>Cisco </a:t>
            </a:r>
            <a:r>
              <a:rPr lang="kk-KZ" dirty="0"/>
              <a:t>устройств</a:t>
            </a:r>
          </a:p>
          <a:p>
            <a:r>
              <a:rPr lang="kk-KZ" dirty="0"/>
              <a:t>Он работает на Уровне </a:t>
            </a:r>
            <a:r>
              <a:rPr lang="ru-RU" dirty="0"/>
              <a:t>2. Таким образом, нет необходимости иметь </a:t>
            </a:r>
            <a:r>
              <a:rPr lang="en-US" dirty="0"/>
              <a:t>IP </a:t>
            </a:r>
            <a:r>
              <a:rPr lang="kk-KZ" dirty="0"/>
              <a:t>адрес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9878245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4312BA-19FF-426B-B671-AAAE68990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CDP Cisco Discovery Protocol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B0761F1B-8BB2-49BD-BCEC-6DDFDC367B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1354" y="1853248"/>
            <a:ext cx="8077201" cy="3308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2068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6779FF-3F44-45F6-87E5-A791A4760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609601"/>
            <a:ext cx="9404723" cy="105434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LLDP Link Layer Discovery Protocol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07E98217-2FF8-4549-B78C-9FFD4A3FCE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2703" y="2089424"/>
            <a:ext cx="8947150" cy="26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2651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05A45C-872C-4256-BB73-15BF3D22A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LLDP Link Layer Discovery Protocol Configuration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8401A024-2F8F-416B-A23C-54D25AE31A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20271" y="2083485"/>
            <a:ext cx="8496301" cy="388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8451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4BBC76-EC70-49BE-9FBE-12FECDE82E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Layer 1 Troubleshooting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CC91EDA4-8AFA-4DAB-AAE0-6955D5DD0A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3247" y="2274159"/>
            <a:ext cx="8947150" cy="1314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859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09352E-AA0A-4F7D-A86C-6F66DFC51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Layer 1 Troubleshooting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B94243D3-1191-40C6-A3EF-02B25D9171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684" y="1919659"/>
            <a:ext cx="8947150" cy="344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7352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3E3D47-4234-4B65-9EDA-E09F969910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Layer 1 Troubleshooting Commands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6D843F91-30B3-4419-AE87-B973A3C92E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1909" y="2364064"/>
            <a:ext cx="9178925" cy="2506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709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DB5DAE-2837-4224-BE5C-E2D6F9985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Show </a:t>
            </a:r>
            <a:r>
              <a:rPr lang="en-US" dirty="0" err="1">
                <a:solidFill>
                  <a:srgbClr val="92D050"/>
                </a:solidFill>
              </a:rPr>
              <a:t>ip</a:t>
            </a:r>
            <a:r>
              <a:rPr lang="en-US" dirty="0">
                <a:solidFill>
                  <a:srgbClr val="92D050"/>
                </a:solidFill>
              </a:rPr>
              <a:t> interface brief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760612D7-979F-494A-8A40-8A92D17C4E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684" y="2279937"/>
            <a:ext cx="8947150" cy="1861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1467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182C2B-E5FC-49B4-AC13-971BE7C83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609601"/>
            <a:ext cx="9404723" cy="115594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Show Interface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580BF197-A287-4221-8567-10B1FE42D8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2703" y="2112306"/>
            <a:ext cx="8947150" cy="2484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7759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D088E8-DC09-4F71-A4CA-A1396AF01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12124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IP </a:t>
            </a:r>
            <a:r>
              <a:rPr lang="kk-KZ" dirty="0">
                <a:solidFill>
                  <a:srgbClr val="92D050"/>
                </a:solidFill>
              </a:rPr>
              <a:t>адреса маршрутизатора</a:t>
            </a:r>
            <a:endParaRPr lang="LID4096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C781A5F-ABAB-43BF-BD03-7A48DCC388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5440" y="1573967"/>
            <a:ext cx="9225394" cy="4195481"/>
          </a:xfrm>
        </p:spPr>
        <p:txBody>
          <a:bodyPr/>
          <a:lstStyle/>
          <a:p>
            <a:r>
              <a:rPr lang="kk-KZ" dirty="0"/>
              <a:t>Маршрутизатор соединяет различные подсети</a:t>
            </a:r>
          </a:p>
          <a:p>
            <a:r>
              <a:rPr lang="en-US" dirty="0"/>
              <a:t>IP </a:t>
            </a:r>
            <a:r>
              <a:rPr lang="kk-KZ" dirty="0"/>
              <a:t>адреса могут быть настроены на интерфейсе каждой подсети</a:t>
            </a:r>
            <a:endParaRPr lang="LID4096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F9E92A3-78A1-4E6E-9DCD-2C3C910C8E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3183" y="2523771"/>
            <a:ext cx="7126418" cy="3881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7531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5BAE32-06BA-4050-9B81-13BCDF3F3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14748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Show Interface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A8BFBD2C-C65B-49AD-B38C-B85C728569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05849" y="1866371"/>
            <a:ext cx="5959010" cy="419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2666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A98707-B736-403E-9B45-BB98F0E04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Speed and Duplex Mismatches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6FD94CE3-18C2-4CFF-B1D2-80BF4BE72F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0171" y="2092156"/>
            <a:ext cx="9110663" cy="3032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1017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966A07-9C0B-4485-981F-CF1A44466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Speed and Duplex Mismatches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1C9F3C08-36C1-452F-8276-7E1B4EF89E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684" y="1853248"/>
            <a:ext cx="8947150" cy="3611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8038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481640-1B70-4B17-9BB1-DC184EBF8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Speed and Duplex Mismatches - CDP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747D52DC-49D9-4B97-B8E1-7C2B17B204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8646" y="2759661"/>
            <a:ext cx="8947150" cy="1714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2633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FF24E6-7945-4130-9B2D-C4EBA7AF4B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92D050"/>
                </a:solidFill>
              </a:rPr>
              <a:t>Управление </a:t>
            </a:r>
            <a:r>
              <a:rPr lang="en-US" dirty="0">
                <a:solidFill>
                  <a:srgbClr val="92D050"/>
                </a:solidFill>
              </a:rPr>
              <a:t>IP </a:t>
            </a:r>
            <a:r>
              <a:rPr lang="ru-RU" dirty="0">
                <a:solidFill>
                  <a:srgbClr val="92D050"/>
                </a:solidFill>
              </a:rPr>
              <a:t>адресами коммутатора</a:t>
            </a:r>
            <a:endParaRPr lang="ru-KZ" dirty="0">
              <a:solidFill>
                <a:srgbClr val="92D050"/>
              </a:solidFill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D9AFDFBC-8A3B-4757-902F-77E8AECBBD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2052918"/>
            <a:ext cx="9719586" cy="4352364"/>
          </a:xfrm>
        </p:spPr>
        <p:txBody>
          <a:bodyPr/>
          <a:lstStyle/>
          <a:p>
            <a:r>
              <a:rPr lang="ru-RU" dirty="0"/>
              <a:t>Коммутатор Уровня 2 не знает об </a:t>
            </a:r>
            <a:r>
              <a:rPr lang="en-US" dirty="0"/>
              <a:t>IP </a:t>
            </a:r>
            <a:r>
              <a:rPr lang="kk-KZ" dirty="0"/>
              <a:t>адресации</a:t>
            </a:r>
          </a:p>
          <a:p>
            <a:r>
              <a:rPr lang="kk-KZ" dirty="0"/>
              <a:t>Тем не мене он поддерживает управление </a:t>
            </a:r>
            <a:r>
              <a:rPr lang="en-US" dirty="0"/>
              <a:t>IP </a:t>
            </a:r>
            <a:r>
              <a:rPr lang="kk-KZ" dirty="0"/>
              <a:t>адресацией</a:t>
            </a:r>
          </a:p>
          <a:p>
            <a:r>
              <a:rPr lang="en-US" dirty="0"/>
              <a:t>IP </a:t>
            </a:r>
            <a:r>
              <a:rPr lang="kk-KZ" dirty="0"/>
              <a:t>адреса и подсети управляются на виртуальных интерфейсах для </a:t>
            </a:r>
            <a:r>
              <a:rPr lang="en-US" dirty="0"/>
              <a:t>VLAN1</a:t>
            </a:r>
          </a:p>
          <a:p>
            <a:r>
              <a:rPr lang="kk-KZ" dirty="0"/>
              <a:t>Шлюз по умолчанию также нужно сконфигурировать</a:t>
            </a:r>
            <a:r>
              <a:rPr lang="ru-RU" dirty="0"/>
              <a:t>, чтобы оставить соединение к другим подсетям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0303261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B43A45-B9D2-471C-8FF6-80D7A2EFD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79749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92D050"/>
                </a:solidFill>
              </a:rPr>
              <a:t>Управление</a:t>
            </a:r>
            <a:r>
              <a:rPr lang="en-US" dirty="0">
                <a:solidFill>
                  <a:srgbClr val="92D050"/>
                </a:solidFill>
              </a:rPr>
              <a:t> IP </a:t>
            </a:r>
            <a:r>
              <a:rPr lang="ru-RU" dirty="0">
                <a:solidFill>
                  <a:srgbClr val="92D050"/>
                </a:solidFill>
              </a:rPr>
              <a:t>адресами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1DB53CC8-0CBB-4C34-8B2D-6FCC25559B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1434" y="2033529"/>
            <a:ext cx="9169400" cy="2790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2302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2832D1-014D-461B-8D15-A94EA9FC43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45882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92D050"/>
                </a:solidFill>
              </a:rPr>
              <a:t>Пример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46E03DCD-86D6-4E7A-8789-CA48923F5C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7930" y="1939682"/>
            <a:ext cx="9194800" cy="3529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6844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21314F-EE45-48A5-B657-FF7580892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609601"/>
            <a:ext cx="9404723" cy="1028949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92D050"/>
                </a:solidFill>
              </a:rPr>
              <a:t>Имя хоста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7C545D5B-0044-458C-9895-2D87E8875C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0928" y="2247505"/>
            <a:ext cx="9178925" cy="2362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0474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2097AE-AC52-48C1-B437-830347961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378" y="609601"/>
            <a:ext cx="9404723" cy="1065848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92D050"/>
                </a:solidFill>
              </a:rPr>
              <a:t>Описание интерфейса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01416731-001B-410B-BA7B-BD146D1AA6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34164" y="2149713"/>
            <a:ext cx="8947150" cy="205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6709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DDF9AF-8DAA-43E9-BDD6-40F70F90F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528918"/>
            <a:ext cx="9404723" cy="986615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92D050"/>
                </a:solidFill>
              </a:rPr>
              <a:t>Скорость интерфейса и Дуплекс</a:t>
            </a:r>
            <a:endParaRPr lang="ru-KZ" dirty="0">
              <a:solidFill>
                <a:srgbClr val="92D050"/>
              </a:solidFill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F62F273F-C9FF-414D-A034-07F763E47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8518" y="2052918"/>
            <a:ext cx="9404723" cy="4276164"/>
          </a:xfrm>
        </p:spPr>
        <p:txBody>
          <a:bodyPr/>
          <a:lstStyle/>
          <a:p>
            <a:r>
              <a:rPr lang="ru-RU" dirty="0"/>
              <a:t>Скорость интерфейса и дуплекс стоят по умолчанию в </a:t>
            </a:r>
            <a:r>
              <a:rPr lang="en-US" dirty="0"/>
              <a:t>‘auto’</a:t>
            </a:r>
          </a:p>
          <a:p>
            <a:r>
              <a:rPr lang="kk-KZ" dirty="0"/>
              <a:t>Обе стороны соединения должны работать в полном дуплексе и по наибольшей скорости</a:t>
            </a:r>
          </a:p>
          <a:p>
            <a:r>
              <a:rPr lang="kk-KZ" dirty="0"/>
              <a:t>Наилучшая практика </a:t>
            </a:r>
            <a:r>
              <a:rPr lang="ru-RU" dirty="0"/>
              <a:t>– установить вручную скорость и дуплекс на портах, которые соединены в другой сетевой инфраструктуре устройства и сервера</a:t>
            </a:r>
          </a:p>
          <a:p>
            <a:r>
              <a:rPr lang="ru-RU" dirty="0"/>
              <a:t>Очень важно установить в настройках совпадающую скорость и дуплекс на обеих сторонах соединения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4121141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680783-A8CE-4FBE-934B-3766E2639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92D050"/>
                </a:solidFill>
              </a:rPr>
              <a:t>Скорость интерфейса и дуплекс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C04D3614-9527-44E8-8A25-6C1D04BAB3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684" y="2015275"/>
            <a:ext cx="8947150" cy="2119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0849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134</TotalTime>
  <Words>260</Words>
  <Application>Microsoft Office PowerPoint</Application>
  <PresentationFormat>Широкоэкранный</PresentationFormat>
  <Paragraphs>39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Arial</vt:lpstr>
      <vt:lpstr>Century Gothic</vt:lpstr>
      <vt:lpstr>Wingdings 3</vt:lpstr>
      <vt:lpstr>Ион</vt:lpstr>
      <vt:lpstr>Решение сетевых проблем</vt:lpstr>
      <vt:lpstr>IP адреса маршрутизатора</vt:lpstr>
      <vt:lpstr>Управление IP адресами коммутатора</vt:lpstr>
      <vt:lpstr>Управление IP адресами</vt:lpstr>
      <vt:lpstr>Пример</vt:lpstr>
      <vt:lpstr>Имя хоста</vt:lpstr>
      <vt:lpstr>Описание интерфейса</vt:lpstr>
      <vt:lpstr>Скорость интерфейса и Дуплекс</vt:lpstr>
      <vt:lpstr>Скорость интерфейса и дуплекс</vt:lpstr>
      <vt:lpstr>Команды верификации</vt:lpstr>
      <vt:lpstr>CDP Cisco Discovery Protocol</vt:lpstr>
      <vt:lpstr>CDP Cisco Discovery Protocol</vt:lpstr>
      <vt:lpstr>LLDP Link Layer Discovery Protocol</vt:lpstr>
      <vt:lpstr>LLDP Link Layer Discovery Protocol Configuration</vt:lpstr>
      <vt:lpstr>Layer 1 Troubleshooting</vt:lpstr>
      <vt:lpstr>Layer 1 Troubleshooting</vt:lpstr>
      <vt:lpstr>Layer 1 Troubleshooting Commands</vt:lpstr>
      <vt:lpstr>Show ip interface brief</vt:lpstr>
      <vt:lpstr>Show Interface</vt:lpstr>
      <vt:lpstr>Show Interface</vt:lpstr>
      <vt:lpstr>Speed and Duplex Mismatches</vt:lpstr>
      <vt:lpstr>Speed and Duplex Mismatches</vt:lpstr>
      <vt:lpstr>Speed and Duplex Mismatches - CDP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Владислав Карюкин</dc:creator>
  <cp:lastModifiedBy>Владислав Карюкин</cp:lastModifiedBy>
  <cp:revision>14</cp:revision>
  <dcterms:created xsi:type="dcterms:W3CDTF">2022-01-14T16:37:16Z</dcterms:created>
  <dcterms:modified xsi:type="dcterms:W3CDTF">2023-01-15T12:06:32Z</dcterms:modified>
</cp:coreProperties>
</file>